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9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99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00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01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E48D281E-35B1-45EC-BC82-0FCDE57B5F75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3064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840" y="746280"/>
            <a:ext cx="4970880" cy="3729600"/>
          </a:xfrm>
          <a:prstGeom prst="rect">
            <a:avLst/>
          </a:prstGeom>
          <a:ln w="0">
            <a:noFill/>
          </a:ln>
        </p:spPr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532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 idx="10"/>
          </p:nvPr>
        </p:nvSpPr>
        <p:spPr>
          <a:xfrm>
            <a:off x="3884760" y="9448200"/>
            <a:ext cx="2970720" cy="49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3CF7A8C-0861-4B8D-9358-4736AAFFA3C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0463" cy="3729038"/>
          </a:xfrm>
          <a:prstGeom prst="rect">
            <a:avLst/>
          </a:prstGeom>
          <a:ln w="0">
            <a:noFill/>
          </a:ln>
        </p:spPr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532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sldNum" idx="11"/>
          </p:nvPr>
        </p:nvSpPr>
        <p:spPr>
          <a:xfrm>
            <a:off x="3884760" y="9448200"/>
            <a:ext cx="2970720" cy="49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695B6B5-8CA3-4491-8734-829E8295BFE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CA4CDDE-0C74-4811-AFF6-BD72F8F6B43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0C67581-723F-4CF6-8245-F997E4EE873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44D1947-DBB5-4DAB-BA46-DD36E3E24FE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3472AEB-DA38-4FDF-A0ED-2E30216AF76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E904CC1-4529-4896-AE42-B152F77DEB3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B640C22-D94F-419E-A7CC-8E703787153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22BD9AD-AAEA-4D74-BBF3-98259DF4A51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184A5F3-5084-48AA-84B1-F6BE1F6136C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AA3612A-FCE9-455C-9A1C-B46B5CCACB4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D9FD58F-5794-4F7E-8C22-F7F59D3BD8C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28D2C2A-3BD0-4815-A8B1-790F35A13BA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017259-AECC-4E24-A6BC-D1DA0FDEBE3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A5C01CD-BD6A-463D-81D8-12F424C430D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DA058B9-6B0E-4C0B-8161-687BB79FB93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8BB4A44-4429-4CCF-A37A-A457FBD88FC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EF21DC3-CB78-49E5-81FB-95C5F4CE2EB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B8F8CEC-F096-4503-AEF0-99C883F5432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4FAA96-0A89-4B22-8375-7AF3EA673E1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B534A62-6369-42C0-8424-93411B8069F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2A1D21D-9F0D-4F1A-B631-FCB6CD908FE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5EFD50D-A3A1-41E3-9A11-4AD3F3777F0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0688B4-5502-4E9F-82D8-BD93253B55C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B720631-6B8E-4D96-AADB-C4D4D3EEC95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B1CFBB-0220-4E32-9F4F-A4A69F6463D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2" hidden="1"/>
          <p:cNvSpPr/>
          <p:nvPr/>
        </p:nvSpPr>
        <p:spPr>
          <a:xfrm>
            <a:off x="499320" y="5945040"/>
            <a:ext cx="4939560" cy="92016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Полилиния 11" hidden="1"/>
          <p:cNvSpPr/>
          <p:nvPr/>
        </p:nvSpPr>
        <p:spPr>
          <a:xfrm>
            <a:off x="485640" y="5938920"/>
            <a:ext cx="3689280" cy="93240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ый треугольник 13" hidden="1"/>
          <p:cNvSpPr/>
          <p:nvPr/>
        </p:nvSpPr>
        <p:spPr>
          <a:xfrm>
            <a:off x="-6120" y="5791320"/>
            <a:ext cx="3401280" cy="1079640"/>
          </a:xfrm>
          <a:prstGeom prst="rtTriangle">
            <a:avLst/>
          </a:prstGeom>
          <a:blipFill rotWithShape="0">
            <a:blip r:embed="rId14">
              <a:alphaModFix amt="50000"/>
            </a:blip>
            <a:srcRect/>
            <a:tile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Прямая соединительная линия 1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065">
            <a:solidFill>
              <a:srgbClr val="AC75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Прямоугольный треугольник 9"/>
          <p:cNvSpPr/>
          <p:nvPr/>
        </p:nvSpPr>
        <p:spPr>
          <a:xfrm>
            <a:off x="0" y="4664160"/>
            <a:ext cx="9150120" cy="360"/>
          </a:xfrm>
          <a:prstGeom prst="rtTriangle">
            <a:avLst/>
          </a:prstGeom>
          <a:gradFill rotWithShape="0">
            <a:gsLst>
              <a:gs pos="0">
                <a:srgbClr val="AF6099"/>
              </a:gs>
              <a:gs pos="100000">
                <a:srgbClr val="FFB8EA"/>
              </a:gs>
            </a:gsLst>
            <a:lin ang="3000000"/>
          </a:grad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grpSp>
        <p:nvGrpSpPr>
          <p:cNvPr id="5" name="Группа 1"/>
          <p:cNvGrpSpPr/>
          <p:nvPr/>
        </p:nvGrpSpPr>
        <p:grpSpPr>
          <a:xfrm>
            <a:off x="-3600" y="4952880"/>
            <a:ext cx="9147600" cy="1911240"/>
            <a:chOff x="-3600" y="4952880"/>
            <a:chExt cx="9147600" cy="1911240"/>
          </a:xfrm>
        </p:grpSpPr>
        <p:sp>
          <p:nvSpPr>
            <p:cNvPr id="6" name="Полилиния 6"/>
            <p:cNvSpPr/>
            <p:nvPr/>
          </p:nvSpPr>
          <p:spPr>
            <a:xfrm>
              <a:off x="1687680" y="4952880"/>
              <a:ext cx="7455240" cy="487080"/>
            </a:xfrm>
            <a:custGeom>
              <a:avLst/>
              <a:gdLst/>
              <a:ahLst/>
              <a:cxnLst/>
              <a:rect l="l" t="t" r="r" b="b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Полилиния 7"/>
            <p:cNvSpPr/>
            <p:nvPr/>
          </p:nvSpPr>
          <p:spPr>
            <a:xfrm>
              <a:off x="35280" y="5237640"/>
              <a:ext cx="9107640" cy="787680"/>
            </a:xfrm>
            <a:custGeom>
              <a:avLst/>
              <a:gdLst/>
              <a:ahLst/>
              <a:cxnLst/>
              <a:rect l="l" t="t" r="r" b="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Полилиния 10"/>
            <p:cNvSpPr/>
            <p:nvPr/>
          </p:nvSpPr>
          <p:spPr>
            <a:xfrm>
              <a:off x="0" y="5001120"/>
              <a:ext cx="9142920" cy="1863000"/>
            </a:xfrm>
            <a:custGeom>
              <a:avLst/>
              <a:gdLst/>
              <a:ahLst/>
              <a:cxnLst/>
              <a:rect l="l" t="t" r="r" b="b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4">
                <a:alphaModFix amt="50000"/>
              </a:blip>
              <a:srcRect/>
              <a:tile/>
            </a:blipFill>
            <a:ln w="12700">
              <a:noFill/>
            </a:ln>
            <a:effectLst>
              <a:outerShdw blurRad="50760" dist="3816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" name="Прямая соединительная линия 11"/>
            <p:cNvSpPr/>
            <p:nvPr/>
          </p:nvSpPr>
          <p:spPr>
            <a:xfrm>
              <a:off x="-3600" y="4997520"/>
              <a:ext cx="9147600" cy="790200"/>
            </a:xfrm>
            <a:prstGeom prst="line">
              <a:avLst/>
            </a:prstGeom>
            <a:ln w="12065">
              <a:solidFill>
                <a:srgbClr val="AC75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ftr" idx="1"/>
          </p:nvPr>
        </p:nvSpPr>
        <p:spPr>
          <a:xfrm>
            <a:off x="4380120" y="6408000"/>
            <a:ext cx="2349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3" name="PlaceHolder 4"/>
          <p:cNvSpPr>
            <a:spLocks noGrp="1"/>
          </p:cNvSpPr>
          <p:nvPr>
            <p:ph type="sldNum" idx="2"/>
          </p:nvPr>
        </p:nvSpPr>
        <p:spPr>
          <a:xfrm>
            <a:off x="8647200" y="6408000"/>
            <a:ext cx="3646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algn="r">
              <a:lnSpc>
                <a:spcPct val="100000"/>
              </a:lnSpc>
              <a:buNone/>
              <a:defRPr lang="ru-RU" sz="1000" b="0" strike="noStrike" spc="-1">
                <a:solidFill>
                  <a:srgbClr val="FFFFFF"/>
                </a:solidFill>
                <a:latin typeface="Lucida Sans Unicod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68D524E-E2EE-436B-9A53-248E57CF1A75}" type="slidenum">
              <a:rPr lang="ru-RU" sz="1000" b="0" strike="noStrike" spc="-1">
                <a:solidFill>
                  <a:srgbClr val="FFFFFF"/>
                </a:solidFill>
                <a:latin typeface="Lucida Sans Unicode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dt" idx="3"/>
          </p:nvPr>
        </p:nvSpPr>
        <p:spPr>
          <a:xfrm>
            <a:off x="6726960" y="6408000"/>
            <a:ext cx="19191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олилиния 12"/>
          <p:cNvSpPr/>
          <p:nvPr/>
        </p:nvSpPr>
        <p:spPr>
          <a:xfrm>
            <a:off x="499320" y="5945040"/>
            <a:ext cx="4939560" cy="92016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Полилиния 11"/>
          <p:cNvSpPr/>
          <p:nvPr/>
        </p:nvSpPr>
        <p:spPr>
          <a:xfrm>
            <a:off x="485640" y="5938920"/>
            <a:ext cx="3689280" cy="93240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Прямоугольный треугольник 13"/>
          <p:cNvSpPr/>
          <p:nvPr/>
        </p:nvSpPr>
        <p:spPr>
          <a:xfrm>
            <a:off x="-6120" y="5791320"/>
            <a:ext cx="3401280" cy="1079640"/>
          </a:xfrm>
          <a:prstGeom prst="rtTriangle">
            <a:avLst/>
          </a:prstGeom>
          <a:blipFill rotWithShape="0">
            <a:blip r:embed="rId14">
              <a:alphaModFix amt="50000"/>
            </a:blip>
            <a:srcRect/>
            <a:tile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Прямая соединительная линия 1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065">
            <a:solidFill>
              <a:srgbClr val="AC75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" name="PlaceHolder 1"/>
          <p:cNvSpPr>
            <a:spLocks noGrp="1"/>
          </p:cNvSpPr>
          <p:nvPr>
            <p:ph type="ftr" idx="4"/>
          </p:nvPr>
        </p:nvSpPr>
        <p:spPr>
          <a:xfrm>
            <a:off x="4380120" y="6408000"/>
            <a:ext cx="2349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6" name="PlaceHolder 2"/>
          <p:cNvSpPr>
            <a:spLocks noGrp="1"/>
          </p:cNvSpPr>
          <p:nvPr>
            <p:ph type="sldNum" idx="5"/>
          </p:nvPr>
        </p:nvSpPr>
        <p:spPr>
          <a:xfrm>
            <a:off x="8647200" y="6408000"/>
            <a:ext cx="3646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algn="r">
              <a:lnSpc>
                <a:spcPct val="100000"/>
              </a:lnSpc>
              <a:buNone/>
              <a:defRPr lang="ru-RU" sz="1000" b="0" strike="noStrike" spc="-1">
                <a:solidFill>
                  <a:srgbClr val="000000"/>
                </a:solidFill>
                <a:latin typeface="Lucida Sans Unicod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98D2CB4-552D-4F4A-8C47-1B76473EE2E0}" type="slidenum">
              <a:rPr lang="ru-RU" sz="1000" b="0" strike="noStrike" spc="-1">
                <a:solidFill>
                  <a:srgbClr val="000000"/>
                </a:solidFill>
                <a:latin typeface="Lucida Sans Unicode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dt" idx="6"/>
          </p:nvPr>
        </p:nvSpPr>
        <p:spPr>
          <a:xfrm>
            <a:off x="6726960" y="6408000"/>
            <a:ext cx="19191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01"/>
          <p:cNvPicPr/>
          <p:nvPr/>
        </p:nvPicPr>
        <p:blipFill>
          <a:blip r:embed="rId2"/>
          <a:srcRect l="13893" t="11351" r="15200" b="9159"/>
          <a:stretch/>
        </p:blipFill>
        <p:spPr>
          <a:xfrm>
            <a:off x="6300000" y="720360"/>
            <a:ext cx="2878920" cy="4318920"/>
          </a:xfrm>
          <a:prstGeom prst="rect">
            <a:avLst/>
          </a:prstGeom>
          <a:ln w="0">
            <a:noFill/>
          </a:ln>
        </p:spPr>
      </p:pic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685800" y="5733360"/>
            <a:ext cx="7771320" cy="112356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latin typeface="Arial"/>
              </a:rPr>
              <a:t>МБОУ «Средняя </a:t>
            </a:r>
            <a:r>
              <a:rPr lang="ru-RU" sz="1600" b="0" strike="noStrike" spc="-1" dirty="0" err="1">
                <a:latin typeface="Arial"/>
              </a:rPr>
              <a:t>обеобразовательная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600" b="0" strike="noStrike" spc="-1" dirty="0" err="1">
                <a:latin typeface="Arial"/>
              </a:rPr>
              <a:t>Монаковская</a:t>
            </a:r>
            <a:r>
              <a:rPr lang="ru-RU" sz="1600" b="0" strike="noStrike" spc="-1" dirty="0">
                <a:latin typeface="Arial"/>
              </a:rPr>
              <a:t> школа»</a:t>
            </a:r>
          </a:p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1600" spc="-1" dirty="0">
                <a:latin typeface="Arial"/>
              </a:rPr>
              <a:t>     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04" name="Рисунок 3"/>
          <p:cNvSpPr/>
          <p:nvPr/>
        </p:nvSpPr>
        <p:spPr>
          <a:xfrm>
            <a:off x="395640" y="380880"/>
            <a:ext cx="1035360" cy="10353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3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PlaceHolder 2"/>
          <p:cNvSpPr>
            <a:spLocks noGrp="1"/>
          </p:cNvSpPr>
          <p:nvPr>
            <p:ph type="title"/>
          </p:nvPr>
        </p:nvSpPr>
        <p:spPr>
          <a:xfrm>
            <a:off x="91440" y="1847880"/>
            <a:ext cx="6927840" cy="2471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 fontScale="97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Lucida Sans Unicode"/>
              </a:rPr>
              <a:t>Психологическая помощь несовершеннолетним в условиях стресса </a:t>
            </a:r>
            <a:br>
              <a:rPr sz="3200"/>
            </a:br>
            <a:r>
              <a:rPr lang="ru-RU" sz="3200" b="1" strike="noStrike" spc="-1">
                <a:solidFill>
                  <a:srgbClr val="000000"/>
                </a:solidFill>
                <a:latin typeface="Lucida Sans Unicode"/>
              </a:rPr>
              <a:t>(во время обстрела или работы сирены)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/>
          <p:cNvPicPr/>
          <p:nvPr/>
        </p:nvPicPr>
        <p:blipFill>
          <a:blip r:embed="rId2"/>
          <a:srcRect l="29589" t="24193" r="3864" b="15956"/>
          <a:stretch/>
        </p:blipFill>
        <p:spPr>
          <a:xfrm>
            <a:off x="36000" y="720720"/>
            <a:ext cx="8965800" cy="5038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114"/>
          <p:cNvPicPr/>
          <p:nvPr/>
        </p:nvPicPr>
        <p:blipFill>
          <a:blip r:embed="rId2"/>
          <a:srcRect l="29198" t="24193" r="3864" b="15759"/>
          <a:stretch/>
        </p:blipFill>
        <p:spPr>
          <a:xfrm>
            <a:off x="0" y="720000"/>
            <a:ext cx="9143280" cy="521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/>
          <p:cNvPicPr/>
          <p:nvPr/>
        </p:nvPicPr>
        <p:blipFill>
          <a:blip r:embed="rId2"/>
          <a:srcRect l="29203" t="24193" r="3864" b="15956"/>
          <a:stretch/>
        </p:blipFill>
        <p:spPr>
          <a:xfrm>
            <a:off x="0" y="720000"/>
            <a:ext cx="9018720" cy="503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116"/>
          <p:cNvPicPr/>
          <p:nvPr/>
        </p:nvPicPr>
        <p:blipFill>
          <a:blip r:embed="rId2"/>
          <a:srcRect l="29203" t="24193" r="3864" b="15956"/>
          <a:stretch/>
        </p:blipFill>
        <p:spPr>
          <a:xfrm>
            <a:off x="360" y="720360"/>
            <a:ext cx="9340200" cy="521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/>
          <p:cNvPicPr/>
          <p:nvPr/>
        </p:nvPicPr>
        <p:blipFill>
          <a:blip r:embed="rId2"/>
          <a:srcRect l="29203" t="24193" r="3864" b="15956"/>
          <a:stretch/>
        </p:blipFill>
        <p:spPr>
          <a:xfrm>
            <a:off x="360" y="720000"/>
            <a:ext cx="9018720" cy="503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/>
          </p:nvPr>
        </p:nvSpPr>
        <p:spPr>
          <a:xfrm>
            <a:off x="555480" y="1800000"/>
            <a:ext cx="8228520" cy="4469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57200" indent="-22860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Arial"/>
              </a:rPr>
              <a:t>бессонница/постоянное желание спать, кошмары;</a:t>
            </a:r>
          </a:p>
          <a:p>
            <a:pPr marL="457200" indent="-22860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Arial"/>
              </a:rPr>
              <a:t>отказ от еды/постоянный голод;</a:t>
            </a:r>
          </a:p>
          <a:p>
            <a:pPr marL="457200" indent="-22860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Arial"/>
              </a:rPr>
              <a:t>заикания;</a:t>
            </a:r>
          </a:p>
          <a:p>
            <a:pPr marL="457200" indent="-22860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Arial"/>
              </a:rPr>
              <a:t>боли в теле;</a:t>
            </a:r>
          </a:p>
          <a:p>
            <a:pPr marL="457200" indent="-22860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Arial"/>
              </a:rPr>
              <a:t>рвота;</a:t>
            </a:r>
          </a:p>
          <a:p>
            <a:pPr marL="457200" indent="-22860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Arial"/>
              </a:rPr>
              <a:t>тики;</a:t>
            </a:r>
          </a:p>
          <a:p>
            <a:pPr marL="457200" indent="-22860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Arial"/>
              </a:rPr>
              <a:t>энурез и др.</a:t>
            </a:r>
          </a:p>
        </p:txBody>
      </p:sp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33264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Lucida Sans Unicode"/>
              </a:rPr>
              <a:t>Признаки того, что следует обратиться за консультацией к медицинскому специалисту</a:t>
            </a:r>
            <a:br>
              <a:rPr sz="2000"/>
            </a:br>
            <a:r>
              <a:rPr lang="ru-RU" sz="2000" b="0" strike="noStrike" spc="-1">
                <a:latin typeface="Lucida Sans Unicode"/>
              </a:rPr>
              <a:t>(</a:t>
            </a:r>
            <a:r>
              <a:rPr lang="ru-RU" sz="2000" b="1" strike="noStrike" spc="-1">
                <a:solidFill>
                  <a:srgbClr val="000000"/>
                </a:solidFill>
                <a:latin typeface="Lucida Sans Unicode"/>
              </a:rPr>
              <a:t>неврологу или психиатру)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/>
          </p:nvPr>
        </p:nvSpPr>
        <p:spPr>
          <a:xfrm>
            <a:off x="566640" y="1357200"/>
            <a:ext cx="8228520" cy="4751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7500"/>
          </a:bodyPr>
          <a:lstStyle/>
          <a:p>
            <a:pPr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None/>
            </a:pPr>
            <a:endParaRPr lang="ru-RU" sz="2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None/>
            </a:pPr>
            <a:r>
              <a:rPr lang="ru-RU" sz="3200" b="1" strike="noStrike" spc="-1" dirty="0">
                <a:solidFill>
                  <a:srgbClr val="000000"/>
                </a:solidFill>
                <a:latin typeface="Arial"/>
              </a:rPr>
              <a:t>Психологическую помощь оказывают:</a:t>
            </a:r>
            <a:endParaRPr lang="ru-RU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None/>
            </a:pPr>
            <a:endParaRPr lang="ru-RU" sz="3200" b="0" i="1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Font typeface="Arial" panose="020B0604020202020204" pitchFamily="34" charset="0"/>
              <a:buChar char="•"/>
            </a:pPr>
            <a:r>
              <a:rPr lang="ru-RU" sz="3200" b="0" i="1" strike="noStrike" spc="-1" dirty="0">
                <a:solidFill>
                  <a:srgbClr val="000000"/>
                </a:solidFill>
                <a:latin typeface="Arial"/>
              </a:rPr>
              <a:t>Детский телефон доверия                                     </a:t>
            </a:r>
            <a:r>
              <a:rPr lang="ru-RU" sz="3200" b="0" strike="noStrike" spc="-1" dirty="0">
                <a:solidFill>
                  <a:srgbClr val="000000"/>
                </a:solidFill>
                <a:latin typeface="Arial"/>
              </a:rPr>
              <a:t>8-800-2000-122</a:t>
            </a:r>
            <a:endParaRPr lang="ru-RU" sz="3200" b="0" strike="noStrike" spc="-1" dirty="0">
              <a:latin typeface="Arial"/>
            </a:endParaRPr>
          </a:p>
          <a:p>
            <a:pPr marL="457200" indent="-45720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Font typeface="Arial" panose="020B0604020202020204" pitchFamily="34" charset="0"/>
              <a:buChar char="•"/>
            </a:pPr>
            <a:endParaRPr lang="ru-RU" sz="3200" b="0" i="1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Font typeface="Arial" panose="020B0604020202020204" pitchFamily="34" charset="0"/>
              <a:buChar char="•"/>
            </a:pPr>
            <a:r>
              <a:rPr lang="ru-RU" sz="3200" b="0" i="1" strike="noStrike" spc="-1" dirty="0">
                <a:solidFill>
                  <a:srgbClr val="000000"/>
                </a:solidFill>
                <a:latin typeface="Arial"/>
              </a:rPr>
              <a:t>Единая региональная информационно-справочная служба </a:t>
            </a:r>
            <a:r>
              <a:rPr lang="ru-RU" sz="3200" b="0" strike="noStrike" spc="-1" dirty="0">
                <a:solidFill>
                  <a:srgbClr val="000000"/>
                </a:solidFill>
                <a:latin typeface="Arial"/>
              </a:rPr>
              <a:t>122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title"/>
          </p:nvPr>
        </p:nvSpPr>
        <p:spPr>
          <a:xfrm>
            <a:off x="457200" y="33264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Lucida Sans Unicode"/>
              </a:rPr>
              <a:t>Контактные данные служб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23" name="Picture 2"/>
          <p:cNvSpPr/>
          <p:nvPr/>
        </p:nvSpPr>
        <p:spPr>
          <a:xfrm>
            <a:off x="457200" y="332640"/>
            <a:ext cx="862920" cy="86904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12700">
            <a:solidFill>
              <a:srgbClr val="B366B3"/>
            </a:solidFill>
            <a:round/>
          </a:ln>
          <a:effectLst>
            <a:outerShdw dist="99192" dir="3018055" algn="ctr" rotWithShape="0">
              <a:srgbClr val="40004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105"/>
          <p:cNvPicPr/>
          <p:nvPr/>
        </p:nvPicPr>
        <p:blipFill>
          <a:blip r:embed="rId2"/>
          <a:stretch/>
        </p:blipFill>
        <p:spPr>
          <a:xfrm>
            <a:off x="360" y="900000"/>
            <a:ext cx="9142920" cy="5013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Рисунок 106"/>
          <p:cNvPicPr/>
          <p:nvPr/>
        </p:nvPicPr>
        <p:blipFill>
          <a:blip r:embed="rId2"/>
          <a:stretch/>
        </p:blipFill>
        <p:spPr>
          <a:xfrm>
            <a:off x="29520" y="896760"/>
            <a:ext cx="9142920" cy="5114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107"/>
          <p:cNvPicPr/>
          <p:nvPr/>
        </p:nvPicPr>
        <p:blipFill>
          <a:blip r:embed="rId2"/>
          <a:stretch/>
        </p:blipFill>
        <p:spPr>
          <a:xfrm>
            <a:off x="29520" y="915840"/>
            <a:ext cx="9142920" cy="5076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Рисунок 108"/>
          <p:cNvPicPr/>
          <p:nvPr/>
        </p:nvPicPr>
        <p:blipFill>
          <a:blip r:embed="rId2"/>
          <a:stretch/>
        </p:blipFill>
        <p:spPr>
          <a:xfrm>
            <a:off x="29520" y="901080"/>
            <a:ext cx="9142920" cy="5105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109"/>
          <p:cNvPicPr/>
          <p:nvPr/>
        </p:nvPicPr>
        <p:blipFill>
          <a:blip r:embed="rId2"/>
          <a:srcRect l="29203" t="23584" r="3864" b="16565"/>
          <a:stretch/>
        </p:blipFill>
        <p:spPr>
          <a:xfrm>
            <a:off x="360" y="720360"/>
            <a:ext cx="9142920" cy="539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Рисунок 110"/>
          <p:cNvPicPr/>
          <p:nvPr/>
        </p:nvPicPr>
        <p:blipFill>
          <a:blip r:embed="rId2"/>
          <a:srcRect l="29521" t="24218" r="3546" b="14952"/>
          <a:stretch/>
        </p:blipFill>
        <p:spPr>
          <a:xfrm>
            <a:off x="126360" y="900000"/>
            <a:ext cx="8872920" cy="503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111"/>
          <p:cNvPicPr/>
          <p:nvPr/>
        </p:nvPicPr>
        <p:blipFill>
          <a:blip r:embed="rId2"/>
          <a:srcRect l="29203" t="24193" r="3864" b="15956"/>
          <a:stretch/>
        </p:blipFill>
        <p:spPr>
          <a:xfrm>
            <a:off x="360" y="720360"/>
            <a:ext cx="9018000" cy="503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112"/>
          <p:cNvPicPr/>
          <p:nvPr/>
        </p:nvPicPr>
        <p:blipFill>
          <a:blip r:embed="rId2"/>
          <a:srcRect l="29203" t="24193" r="3864" b="15956"/>
          <a:stretch/>
        </p:blipFill>
        <p:spPr>
          <a:xfrm>
            <a:off x="180000" y="720000"/>
            <a:ext cx="8819280" cy="521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CB2E7"/>
      </a:accent1>
      <a:accent2>
        <a:srgbClr val="7C9FCF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CB2E7"/>
      </a:accent1>
      <a:accent2>
        <a:srgbClr val="7C9FCF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CB2E7"/>
      </a:accent1>
      <a:accent2>
        <a:srgbClr val="7C9FCF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963</TotalTime>
  <Words>87</Words>
  <Application>Microsoft Office PowerPoint</Application>
  <PresentationFormat>Экран (4:3)</PresentationFormat>
  <Paragraphs>20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Lucida Sans Unicode</vt:lpstr>
      <vt:lpstr>Symbol</vt:lpstr>
      <vt:lpstr>Times New Roman</vt:lpstr>
      <vt:lpstr>Wingdings</vt:lpstr>
      <vt:lpstr>Office Theme</vt:lpstr>
      <vt:lpstr>Office Theme</vt:lpstr>
      <vt:lpstr>Психологическая помощь несовершеннолетним в условиях стресса  (во время обстрела или работы сирены)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того, что следует обратиться за консультацией к медицинскому специалисту (неврологу или психиатру)</vt:lpstr>
      <vt:lpstr>Контактные данные служб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ABA-терапия в работе с детьми с РАС</dc:title>
  <dc:creator>ЦЕНТР</dc:creator>
  <cp:lastModifiedBy>Мила</cp:lastModifiedBy>
  <cp:revision>81</cp:revision>
  <cp:lastPrinted>2023-10-19T12:35:38Z</cp:lastPrinted>
  <dcterms:created xsi:type="dcterms:W3CDTF">2023-09-13T06:44:33Z</dcterms:created>
  <dcterms:modified xsi:type="dcterms:W3CDTF">2024-11-13T20:34:06Z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9</vt:i4>
  </property>
</Properties>
</file>